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78" r:id="rId4"/>
    <p:sldId id="279" r:id="rId5"/>
    <p:sldId id="280" r:id="rId6"/>
    <p:sldId id="295" r:id="rId7"/>
    <p:sldId id="296" r:id="rId8"/>
    <p:sldId id="297" r:id="rId9"/>
    <p:sldId id="298" r:id="rId10"/>
    <p:sldId id="259" r:id="rId11"/>
    <p:sldId id="282" r:id="rId12"/>
    <p:sldId id="261" r:id="rId13"/>
    <p:sldId id="284" r:id="rId14"/>
    <p:sldId id="291" r:id="rId15"/>
    <p:sldId id="262" r:id="rId16"/>
    <p:sldId id="263" r:id="rId17"/>
    <p:sldId id="264" r:id="rId18"/>
    <p:sldId id="265" r:id="rId19"/>
    <p:sldId id="266" r:id="rId20"/>
    <p:sldId id="292" r:id="rId21"/>
    <p:sldId id="268" r:id="rId22"/>
    <p:sldId id="293" r:id="rId23"/>
    <p:sldId id="270" r:id="rId24"/>
    <p:sldId id="271" r:id="rId25"/>
    <p:sldId id="272" r:id="rId26"/>
    <p:sldId id="274" r:id="rId27"/>
    <p:sldId id="294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B1B-6371-4D5B-AE65-4E8A1794AED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97B-053D-4AE4-A695-4F95FE0EF4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9A273-92F0-4F8E-987D-92DC457BB398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ic.academic.ru/dic.nsf/ogegova/278035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ПРОШЕДШЕЕ ВРЕМЯ ГЛАГОЛОВ.</a:t>
            </a:r>
            <a:br>
              <a:rPr lang="ru-RU" dirty="0" smtClean="0"/>
            </a:br>
            <a:r>
              <a:rPr lang="ru-RU" dirty="0" smtClean="0"/>
              <a:t>ПОНЯТИЕ О ПРОСТОМ </a:t>
            </a:r>
            <a:br>
              <a:rPr lang="ru-RU" dirty="0" smtClean="0"/>
            </a:br>
            <a:r>
              <a:rPr lang="ru-RU" dirty="0" smtClean="0"/>
              <a:t>И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Произнеси́те пра́вильно: </a:t>
            </a:r>
            <a:endParaRPr lang="ru-RU" sz="4200" dirty="0" smtClean="0"/>
          </a:p>
          <a:p>
            <a:pPr>
              <a:buNone/>
            </a:pPr>
            <a:r>
              <a:rPr lang="ru-RU" dirty="0" smtClean="0"/>
              <a:t>(Мя́гкие [</a:t>
            </a:r>
            <a:r>
              <a:rPr lang="be-BY" dirty="0" smtClean="0">
                <a:solidFill>
                  <a:srgbClr val="FF0000"/>
                </a:solidFill>
              </a:rPr>
              <a:t>ч’</a:t>
            </a:r>
            <a:r>
              <a:rPr lang="ru-RU" dirty="0" smtClean="0"/>
              <a:t>]</a:t>
            </a:r>
            <a:r>
              <a:rPr lang="be-BY" dirty="0" smtClean="0"/>
              <a:t>, </a:t>
            </a:r>
            <a:r>
              <a:rPr lang="ru-RU" dirty="0" smtClean="0"/>
              <a:t>[</a:t>
            </a:r>
            <a:r>
              <a:rPr lang="ru-RU" dirty="0" smtClean="0">
                <a:solidFill>
                  <a:srgbClr val="FF0000"/>
                </a:solidFill>
              </a:rPr>
              <a:t>щ’</a:t>
            </a:r>
            <a:r>
              <a:rPr lang="ru-RU" dirty="0" smtClean="0"/>
              <a:t>]):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а́сто, ве́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ером, изу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а́ли, у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и́лся, мол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а́ла, 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dirty="0" smtClean="0"/>
              <a:t>ита́ла; </a:t>
            </a:r>
            <a:r>
              <a:rPr lang="ru-RU" b="1" dirty="0" smtClean="0">
                <a:solidFill>
                  <a:srgbClr val="FF0000"/>
                </a:solidFill>
              </a:rPr>
              <a:t>сч</a:t>
            </a:r>
            <a:r>
              <a:rPr lang="ru-RU" dirty="0" smtClean="0"/>
              <a:t>ита́ть.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(Мя́гкие [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be-BY" dirty="0" smtClean="0">
                <a:solidFill>
                  <a:srgbClr val="FF0000"/>
                </a:solidFill>
              </a:rPr>
              <a:t>’</a:t>
            </a:r>
            <a:r>
              <a:rPr lang="ru-RU" dirty="0" smtClean="0"/>
              <a:t>], </a:t>
            </a:r>
            <a:r>
              <a:rPr lang="ru-RU" dirty="0" smtClean="0"/>
              <a:t>[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be-BY" dirty="0" smtClean="0">
                <a:solidFill>
                  <a:srgbClr val="FF0000"/>
                </a:solidFill>
              </a:rPr>
              <a:t>’</a:t>
            </a:r>
            <a:r>
              <a:rPr lang="ru-RU" dirty="0" smtClean="0"/>
              <a:t>], </a:t>
            </a:r>
            <a:r>
              <a:rPr lang="ru-RU" dirty="0" smtClean="0"/>
              <a:t>[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be-BY" dirty="0" smtClean="0">
                <a:solidFill>
                  <a:srgbClr val="FF0000"/>
                </a:solidFill>
              </a:rPr>
              <a:t>’</a:t>
            </a:r>
            <a:r>
              <a:rPr lang="ru-RU" dirty="0" smtClean="0"/>
              <a:t>]): </a:t>
            </a:r>
          </a:p>
          <a:p>
            <a:pPr>
              <a:buNone/>
            </a:pPr>
            <a:r>
              <a:rPr lang="be-BY" b="1" dirty="0" smtClean="0">
                <a:solidFill>
                  <a:srgbClr val="FF0000"/>
                </a:solidFill>
              </a:rPr>
              <a:t>С</a:t>
            </a:r>
            <a:r>
              <a:rPr lang="be-BY" dirty="0" smtClean="0"/>
              <a:t>ейча́с, в</a:t>
            </a:r>
            <a:r>
              <a:rPr lang="be-BY" b="1" dirty="0" smtClean="0">
                <a:solidFill>
                  <a:srgbClr val="FF0000"/>
                </a:solidFill>
              </a:rPr>
              <a:t>с</a:t>
            </a:r>
            <a:r>
              <a:rPr lang="be-BY" dirty="0" smtClean="0"/>
              <a:t>е; </a:t>
            </a:r>
            <a:r>
              <a:rPr lang="be-BY" b="1" dirty="0" smtClean="0">
                <a:solidFill>
                  <a:srgbClr val="FF0000"/>
                </a:solidFill>
              </a:rPr>
              <a:t>т</a:t>
            </a:r>
            <a:r>
              <a:rPr lang="be-BY" dirty="0" smtClean="0"/>
              <a:t>ехни́ческий, </a:t>
            </a:r>
            <a:r>
              <a:rPr lang="be-BY" b="1" dirty="0" smtClean="0">
                <a:solidFill>
                  <a:srgbClr val="FF0000"/>
                </a:solidFill>
              </a:rPr>
              <a:t>т</a:t>
            </a:r>
            <a:r>
              <a:rPr lang="be-BY" dirty="0" smtClean="0"/>
              <a:t>екст, </a:t>
            </a:r>
            <a:r>
              <a:rPr lang="be-BY" b="1" dirty="0" smtClean="0">
                <a:solidFill>
                  <a:srgbClr val="FF0000"/>
                </a:solidFill>
              </a:rPr>
              <a:t>т</a:t>
            </a:r>
            <a:r>
              <a:rPr lang="be-BY" dirty="0" smtClean="0"/>
              <a:t>е́ма, по ко́мна</a:t>
            </a:r>
            <a:r>
              <a:rPr lang="be-BY" b="1" dirty="0" smtClean="0">
                <a:solidFill>
                  <a:srgbClr val="FF0000"/>
                </a:solidFill>
              </a:rPr>
              <a:t>т</a:t>
            </a:r>
            <a:r>
              <a:rPr lang="be-BY" dirty="0" smtClean="0"/>
              <a:t>е; на заво</a:t>
            </a:r>
            <a:r>
              <a:rPr lang="be-BY" dirty="0" smtClean="0">
                <a:solidFill>
                  <a:srgbClr val="FF0000"/>
                </a:solidFill>
              </a:rPr>
              <a:t>́</a:t>
            </a:r>
            <a:r>
              <a:rPr lang="be-BY" b="1" dirty="0" smtClean="0">
                <a:solidFill>
                  <a:srgbClr val="FF0000"/>
                </a:solidFill>
              </a:rPr>
              <a:t>д</a:t>
            </a:r>
            <a:r>
              <a:rPr lang="be-BY" dirty="0" smtClean="0"/>
              <a:t>е, си</a:t>
            </a:r>
            <a:r>
              <a:rPr lang="be-BY" b="1" dirty="0" smtClean="0">
                <a:solidFill>
                  <a:srgbClr val="FF0000"/>
                </a:solidFill>
              </a:rPr>
              <a:t>д</a:t>
            </a:r>
            <a:r>
              <a:rPr lang="be-BY" dirty="0" smtClean="0"/>
              <a:t>е́л, </a:t>
            </a:r>
            <a:r>
              <a:rPr lang="be-BY" b="1" dirty="0" smtClean="0">
                <a:solidFill>
                  <a:srgbClr val="FF0000"/>
                </a:solidFill>
              </a:rPr>
              <a:t>д</a:t>
            </a:r>
            <a:r>
              <a:rPr lang="be-BY" dirty="0" smtClean="0"/>
              <a:t>е́лали.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ПО-РУ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ССКИ ГОВОРЯ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ТАК: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2285992"/>
            <a:ext cx="4041648" cy="3886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i="1" dirty="0" smtClean="0"/>
              <a:t>Мы игра́ли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/>
              <a:t> </a:t>
            </a:r>
            <a:r>
              <a:rPr lang="ru-RU" i="1" dirty="0" smtClean="0"/>
              <a:t>футбо́л.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Мы игра́ли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/>
              <a:t> </a:t>
            </a:r>
            <a:r>
              <a:rPr lang="ru-RU" i="1" dirty="0" smtClean="0"/>
              <a:t>волейбо́л.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Мы игра́ли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/>
              <a:t> </a:t>
            </a:r>
            <a:r>
              <a:rPr lang="ru-RU" i="1" dirty="0" smtClean="0"/>
              <a:t>ша́хматы. 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Учи́ть</a:t>
            </a:r>
            <a:r>
              <a:rPr lang="ru-RU" i="1" dirty="0" smtClean="0"/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стихи́.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Учи́ть</a:t>
            </a:r>
            <a:r>
              <a:rPr lang="ru-RU" i="1" dirty="0" smtClean="0"/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пе́сню.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Учи́ть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слова́.</a:t>
            </a:r>
            <a:endParaRPr lang="ru-RU" dirty="0" smtClean="0"/>
          </a:p>
          <a:p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6248" y="2285992"/>
            <a:ext cx="4071966" cy="4165851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i="1" dirty="0" smtClean="0"/>
              <a:t>Я игра́л </a:t>
            </a:r>
            <a:r>
              <a:rPr lang="ru-RU" b="1" i="1" dirty="0" smtClean="0">
                <a:solidFill>
                  <a:srgbClr val="FF0000"/>
                </a:solidFill>
              </a:rPr>
              <a:t>на</a:t>
            </a:r>
            <a:r>
              <a:rPr lang="ru-RU" i="1" dirty="0" smtClean="0"/>
              <a:t> гита́ре.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 игра́л </a:t>
            </a:r>
            <a:r>
              <a:rPr lang="ru-RU" b="1" i="1" dirty="0" smtClean="0">
                <a:solidFill>
                  <a:srgbClr val="FF0000"/>
                </a:solidFill>
              </a:rPr>
              <a:t>на</a:t>
            </a:r>
            <a:r>
              <a:rPr lang="ru-RU" b="1" i="1" dirty="0" smtClean="0"/>
              <a:t> </a:t>
            </a:r>
            <a:r>
              <a:rPr lang="ru-RU" i="1" dirty="0" smtClean="0"/>
              <a:t>аккордео́не.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 игра́л </a:t>
            </a:r>
            <a:r>
              <a:rPr lang="ru-RU" b="1" i="1" dirty="0" smtClean="0">
                <a:solidFill>
                  <a:srgbClr val="FF0000"/>
                </a:solidFill>
              </a:rPr>
              <a:t>на</a:t>
            </a:r>
            <a:r>
              <a:rPr lang="ru-RU" i="1" dirty="0" smtClean="0"/>
              <a:t> скри́пке. 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Изуча́ть</a:t>
            </a:r>
            <a:r>
              <a:rPr lang="ru-RU" i="1" dirty="0" smtClean="0"/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язы́к.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Изуча́ть</a:t>
            </a:r>
            <a:r>
              <a:rPr lang="ru-RU" i="1" dirty="0" smtClean="0"/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фи́зику.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Изуча́ть</a:t>
            </a:r>
            <a:r>
              <a:rPr lang="ru-RU" i="1" dirty="0" smtClean="0"/>
              <a:t> </a:t>
            </a:r>
            <a:r>
              <a:rPr lang="ru-RU" dirty="0" smtClean="0"/>
              <a:t>(что?)</a:t>
            </a:r>
            <a:r>
              <a:rPr lang="ru-RU" i="1" dirty="0" smtClean="0"/>
              <a:t> матема́тику.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глаго́лы </a:t>
            </a:r>
            <a:r>
              <a:rPr lang="ru-RU" i="1" dirty="0" smtClean="0">
                <a:solidFill>
                  <a:schemeClr val="accent1"/>
                </a:solidFill>
              </a:rPr>
              <a:t>учи́ть</a:t>
            </a:r>
            <a:r>
              <a:rPr lang="ru-RU" dirty="0" smtClean="0">
                <a:solidFill>
                  <a:srgbClr val="FF0000"/>
                </a:solidFill>
              </a:rPr>
              <a:t> или </a:t>
            </a:r>
            <a:r>
              <a:rPr lang="ru-RU" i="1" dirty="0" smtClean="0">
                <a:solidFill>
                  <a:schemeClr val="accent1"/>
                </a:solidFill>
              </a:rPr>
              <a:t>изуча́ть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Де́ти … пе́сню. 2. В шко́ле … литерату́ру и исто́рию. 3. Како́й язы́к вы … ? 4. Каки́е слова́ вы … ?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038600" cy="4525963"/>
          </a:xfrm>
          <a:solidFill>
            <a:schemeClr val="bg2"/>
          </a:solidFill>
        </p:spPr>
        <p:txBody>
          <a:bodyPr/>
          <a:lstStyle/>
          <a:p>
            <a:pPr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вы́деленных глаго́лов употреби́те глаго́лы, да́нные спра́ва.  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Я люблю́ </a:t>
            </a:r>
            <a:r>
              <a:rPr lang="ru-RU" b="1" dirty="0" smtClean="0">
                <a:solidFill>
                  <a:srgbClr val="FF0000"/>
                </a:solidFill>
              </a:rPr>
              <a:t>чита́ть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 indent="256032" algn="just">
              <a:buNone/>
            </a:pPr>
            <a:r>
              <a:rPr lang="ru-RU" dirty="0" smtClean="0"/>
              <a:t>Мы проси́ли Назы́ма </a:t>
            </a:r>
            <a:r>
              <a:rPr lang="ru-RU" b="1" dirty="0" smtClean="0">
                <a:solidFill>
                  <a:srgbClr val="FF0000"/>
                </a:solidFill>
              </a:rPr>
              <a:t>рассказа́ть </a:t>
            </a:r>
            <a:r>
              <a:rPr lang="ru-RU" dirty="0" smtClean="0"/>
              <a:t>что́-либо.</a:t>
            </a:r>
          </a:p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714876" y="2428868"/>
            <a:ext cx="3971924" cy="442913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256032">
              <a:buNone/>
            </a:pPr>
            <a:r>
              <a:rPr lang="ru-RU" dirty="0" smtClean="0"/>
              <a:t>петь, танцева́ть, игра́ть, </a:t>
            </a:r>
          </a:p>
          <a:p>
            <a:pPr indent="256032">
              <a:buNone/>
            </a:pPr>
            <a:r>
              <a:rPr lang="ru-RU" dirty="0" smtClean="0"/>
              <a:t>прочита́ть, написа́ть, перевести́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Укажи́те однокоренны́е слова́. </a:t>
            </a:r>
          </a:p>
          <a:p>
            <a:pPr indent="256032">
              <a:buNone/>
            </a:pPr>
            <a:r>
              <a:rPr lang="ru-RU" dirty="0" smtClean="0"/>
              <a:t> </a:t>
            </a:r>
          </a:p>
          <a:p>
            <a:pPr indent="256032">
              <a:buNone/>
            </a:pPr>
            <a:r>
              <a:rPr lang="ru-RU" dirty="0" smtClean="0"/>
              <a:t>Но́вый, те́хник, ру́сский, те́хникум, но́вость, техни́ческий, по-ру́сски, те́хника.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Образу́йте от существи́тельных при по́мощи </a:t>
            </a:r>
            <a:r>
              <a:rPr lang="ru-RU" sz="2400" b="1" dirty="0" smtClean="0">
                <a:solidFill>
                  <a:schemeClr val="tx2"/>
                </a:solidFill>
              </a:rPr>
              <a:t>-ск- (-еск-)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прилага́тельные и согласу́йте их с существи́тельными из ско́бок.   </a:t>
            </a:r>
          </a:p>
          <a:p>
            <a:pPr indent="256032" algn="just">
              <a:buNone/>
            </a:pPr>
            <a:endParaRPr lang="ru-RU" sz="2400" dirty="0" smtClean="0"/>
          </a:p>
          <a:p>
            <a:pPr indent="256032">
              <a:buFont typeface="Wingdings" pitchFamily="2" charset="2"/>
              <a:buChar char="v"/>
            </a:pPr>
            <a:r>
              <a:rPr lang="ru-RU" sz="2400" dirty="0" smtClean="0"/>
              <a:t>а) </a:t>
            </a:r>
            <a:r>
              <a:rPr lang="ru-RU" sz="2400" i="1" dirty="0" smtClean="0"/>
              <a:t>Де́ти</a:t>
            </a:r>
            <a:r>
              <a:rPr lang="ru-RU" sz="2400" dirty="0" smtClean="0"/>
              <a:t> (</a:t>
            </a:r>
            <a:r>
              <a:rPr lang="ru-RU" sz="2400" i="1" dirty="0" smtClean="0"/>
              <a:t>кни́га</a:t>
            </a:r>
            <a:r>
              <a:rPr lang="ru-RU" sz="2400" dirty="0" smtClean="0"/>
              <a:t>) – </a:t>
            </a:r>
            <a:r>
              <a:rPr lang="ru-RU" sz="2400" i="1" dirty="0" smtClean="0"/>
              <a:t>де́тская кни́га</a:t>
            </a:r>
            <a:r>
              <a:rPr lang="ru-RU" sz="2400" dirty="0" smtClean="0"/>
              <a:t>, брат (по́мощь), го́род (у́лицы), институ́т (зда́ние);  </a:t>
            </a:r>
          </a:p>
          <a:p>
            <a:pPr indent="256032">
              <a:buFont typeface="Wingdings" pitchFamily="2" charset="2"/>
              <a:buChar char="v"/>
            </a:pPr>
            <a:r>
              <a:rPr lang="ru-RU" sz="2400" dirty="0" smtClean="0"/>
              <a:t>б) </a:t>
            </a:r>
            <a:r>
              <a:rPr lang="ru-RU" sz="2400" i="1" dirty="0" smtClean="0"/>
              <a:t>те́хника</a:t>
            </a:r>
            <a:r>
              <a:rPr lang="ru-RU" sz="2400" dirty="0" smtClean="0"/>
              <a:t> (</a:t>
            </a:r>
            <a:r>
              <a:rPr lang="ru-RU" sz="2400" i="1" dirty="0" smtClean="0"/>
              <a:t>но́вости</a:t>
            </a:r>
            <a:r>
              <a:rPr lang="ru-RU" sz="2400" dirty="0" smtClean="0"/>
              <a:t>) – </a:t>
            </a:r>
            <a:r>
              <a:rPr lang="ru-RU" sz="2400" i="1" dirty="0" smtClean="0"/>
              <a:t>техни́ческие но́вости</a:t>
            </a:r>
            <a:r>
              <a:rPr lang="ru-RU" sz="2400" dirty="0" smtClean="0"/>
              <a:t>, учени́к (ру́чка), гимна́стика (упражне́ние), фи́зика (журна́л).  </a:t>
            </a:r>
          </a:p>
          <a:p>
            <a:pPr indent="256032" algn="just">
              <a:buNone/>
            </a:pPr>
            <a:endParaRPr lang="ru-RU" sz="2400" dirty="0" smtClean="0"/>
          </a:p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 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Спиши́те. Употреби́те слова́ из ско́бок в ну́жной фо́рме.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(Я) зову́т Нази́ра. 2. Я рабо́таю на (фа́брика). 3. Я (люби́ть) петь и танцева́ть. 4. Мы ча́сто (ходи́ть) в (парк), на (стадио́н). 5. Я изуча́ю (ру́сский язы́к).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502858"/>
          </a:xfrm>
        </p:spPr>
        <p:txBody>
          <a:bodyPr anchor="b">
            <a:normAutofit fontScale="70000" lnSpcReduction="20000"/>
          </a:bodyPr>
          <a:lstStyle/>
          <a:p>
            <a:pPr indent="256032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Вы́пишите из </a:t>
            </a:r>
            <a:r>
              <a:rPr lang="ru-RU" dirty="0" err="1" smtClean="0">
                <a:solidFill>
                  <a:srgbClr val="FF0000"/>
                </a:solidFill>
              </a:rPr>
              <a:t>те́кста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(слайд №5) </a:t>
            </a:r>
            <a:r>
              <a:rPr lang="ru-RU" dirty="0" err="1" smtClean="0">
                <a:solidFill>
                  <a:srgbClr val="FF0000"/>
                </a:solidFill>
              </a:rPr>
              <a:t>сло́жные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предложе́ния. </a:t>
            </a:r>
          </a:p>
          <a:p>
            <a:pPr indent="256032" algn="just">
              <a:buFont typeface="Wingdings" pitchFamily="2" charset="2"/>
              <a:buChar char="v"/>
            </a:pPr>
            <a:endParaRPr lang="ru-RU" dirty="0" smtClean="0">
              <a:solidFill>
                <a:srgbClr val="FF0000"/>
              </a:solidFill>
            </a:endParaRPr>
          </a:p>
          <a:p>
            <a:pPr indent="256032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Прочита́йте ещё раз текст (слайд №5) и отве́тьте на вопро́сы.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Где ра́ньше рабо́тал Ния́з? </a:t>
            </a:r>
          </a:p>
          <a:p>
            <a:pPr indent="256032" algn="just">
              <a:buNone/>
            </a:pPr>
            <a:r>
              <a:rPr lang="ru-RU" dirty="0" smtClean="0"/>
              <a:t>Как зва́ли его́ друзе́й? </a:t>
            </a:r>
          </a:p>
          <a:p>
            <a:pPr indent="256032" algn="just">
              <a:buNone/>
            </a:pPr>
            <a:r>
              <a:rPr lang="ru-RU" dirty="0" smtClean="0"/>
              <a:t>Кто они́? </a:t>
            </a:r>
          </a:p>
          <a:p>
            <a:pPr indent="256032" algn="just">
              <a:buNone/>
            </a:pPr>
            <a:r>
              <a:rPr lang="ru-RU" dirty="0" smtClean="0"/>
              <a:t>Как они́ рабо́тали? </a:t>
            </a:r>
          </a:p>
          <a:p>
            <a:pPr indent="256032" algn="just">
              <a:buNone/>
            </a:pPr>
            <a:r>
              <a:rPr lang="ru-RU" dirty="0" smtClean="0"/>
              <a:t>Что де́лали друзья́ ве́чером? </a:t>
            </a:r>
          </a:p>
          <a:p>
            <a:pPr indent="256032" algn="just">
              <a:buNone/>
            </a:pPr>
            <a:r>
              <a:rPr lang="ru-RU" dirty="0" smtClean="0"/>
              <a:t>Каки́е журна́лы они́ люби́ли чита́ть? </a:t>
            </a:r>
          </a:p>
          <a:p>
            <a:pPr indent="256032" algn="just">
              <a:buNone/>
            </a:pPr>
            <a:r>
              <a:rPr lang="ru-RU" dirty="0" smtClean="0"/>
              <a:t>Кто с ни́ми ча́сто ходи́л гуля́ть? </a:t>
            </a:r>
          </a:p>
          <a:p>
            <a:pPr indent="256032" algn="just">
              <a:buNone/>
            </a:pPr>
            <a:r>
              <a:rPr lang="ru-RU" dirty="0" smtClean="0"/>
              <a:t>Кто люби́л петь и танцева́ть? </a:t>
            </a:r>
          </a:p>
          <a:p>
            <a:pPr indent="256032" algn="just">
              <a:buNone/>
            </a:pPr>
            <a:r>
              <a:rPr lang="ru-RU" dirty="0" smtClean="0"/>
              <a:t>Како́й язы́к изуча́ли друзья́? </a:t>
            </a:r>
          </a:p>
          <a:p>
            <a:pPr indent="256032" algn="just">
              <a:buNone/>
            </a:pPr>
            <a:r>
              <a:rPr lang="ru-RU" dirty="0" smtClean="0"/>
              <a:t>Кто занима́лся осо́бенно хорошо́?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58162" cy="4467988"/>
          </a:xfrm>
        </p:spPr>
        <p:txBody>
          <a:bodyPr>
            <a:normAutofit fontScale="77500" lnSpcReduction="20000"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Прочита́йте вопросы и ответы с правильной интонацией. 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Font typeface="Wingdings" pitchFamily="2" charset="2"/>
              <a:buChar char="v"/>
            </a:pPr>
            <a:r>
              <a:rPr lang="ru-RU" dirty="0" smtClean="0"/>
              <a:t>А. 1. Ната́ша </a:t>
            </a:r>
            <a:r>
              <a:rPr lang="ru-RU" u="sng" dirty="0" smtClean="0"/>
              <a:t>жила́ </a:t>
            </a:r>
            <a:r>
              <a:rPr lang="ru-RU" dirty="0" smtClean="0"/>
              <a:t>на Ура́ле? – Да, </a:t>
            </a:r>
            <a:r>
              <a:rPr lang="ru-RU" u="sng" dirty="0" smtClean="0"/>
              <a:t>жила́. </a:t>
            </a:r>
            <a:r>
              <a:rPr lang="ru-RU" dirty="0" smtClean="0"/>
              <a:t>2. Ты </a:t>
            </a:r>
            <a:r>
              <a:rPr lang="ru-RU" u="sng" dirty="0" smtClean="0"/>
              <a:t>узна́ла </a:t>
            </a:r>
            <a:r>
              <a:rPr lang="ru-RU" dirty="0" smtClean="0"/>
              <a:t>её а́дрес? – Да, </a:t>
            </a:r>
            <a:r>
              <a:rPr lang="ru-RU" u="sng" dirty="0" smtClean="0"/>
              <a:t>узна́ла.</a:t>
            </a:r>
            <a:r>
              <a:rPr lang="ru-RU" dirty="0" smtClean="0"/>
              <a:t> 3. А она́ </a:t>
            </a:r>
            <a:r>
              <a:rPr lang="ru-RU" u="sng" dirty="0" smtClean="0"/>
              <a:t>не забы́ла </a:t>
            </a:r>
            <a:r>
              <a:rPr lang="ru-RU" dirty="0" smtClean="0"/>
              <a:t>твой а́дрес? – Нет, </a:t>
            </a:r>
            <a:r>
              <a:rPr lang="ru-RU" u="sng" dirty="0" smtClean="0"/>
              <a:t>не забы́ла. </a:t>
            </a:r>
            <a:r>
              <a:rPr lang="ru-RU" dirty="0" smtClean="0"/>
              <a:t>4. Ты уже </a:t>
            </a:r>
            <a:r>
              <a:rPr lang="ru-RU" u="sng" dirty="0" smtClean="0"/>
              <a:t>поступи́ла </a:t>
            </a:r>
            <a:r>
              <a:rPr lang="ru-RU" dirty="0" smtClean="0"/>
              <a:t>в институ́т? – Нет, ещё </a:t>
            </a:r>
            <a:r>
              <a:rPr lang="ru-RU" u="sng" dirty="0" smtClean="0"/>
              <a:t>не поступи́ла.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5. Ты </a:t>
            </a:r>
            <a:r>
              <a:rPr lang="ru-RU" u="sng" dirty="0" smtClean="0"/>
              <a:t>выпи́сывала </a:t>
            </a:r>
            <a:r>
              <a:rPr lang="ru-RU" dirty="0" smtClean="0"/>
              <a:t>журна́л «Но́вое вре́мя»? – Да, </a:t>
            </a:r>
            <a:r>
              <a:rPr lang="ru-RU" u="sng" dirty="0" smtClean="0"/>
              <a:t>выпи́сывала. </a:t>
            </a:r>
          </a:p>
          <a:p>
            <a:pPr indent="256032" algn="just">
              <a:buFont typeface="Wingdings" pitchFamily="2" charset="2"/>
              <a:buChar char="v"/>
            </a:pPr>
            <a:r>
              <a:rPr lang="ru-RU" dirty="0" smtClean="0"/>
              <a:t>Б. 1. Что ты </a:t>
            </a:r>
            <a:r>
              <a:rPr lang="ru-RU" u="sng" dirty="0" smtClean="0"/>
              <a:t>де́лал</a:t>
            </a:r>
            <a:r>
              <a:rPr lang="ru-RU" dirty="0" smtClean="0"/>
              <a:t> вчера́? – Я вчера́ </a:t>
            </a:r>
            <a:r>
              <a:rPr lang="ru-RU" u="sng" dirty="0" smtClean="0"/>
              <a:t>занима́лся.</a:t>
            </a:r>
            <a:r>
              <a:rPr lang="ru-RU" dirty="0" smtClean="0"/>
              <a:t> 2. Что ты делала </a:t>
            </a:r>
            <a:r>
              <a:rPr lang="ru-RU" u="sng" dirty="0" smtClean="0"/>
              <a:t>вчера́?</a:t>
            </a:r>
            <a:r>
              <a:rPr lang="ru-RU" dirty="0" smtClean="0"/>
              <a:t> – </a:t>
            </a:r>
            <a:r>
              <a:rPr lang="ru-RU" u="sng" dirty="0" smtClean="0"/>
              <a:t>Вчера́</a:t>
            </a:r>
            <a:r>
              <a:rPr lang="ru-RU" dirty="0" smtClean="0"/>
              <a:t> я сиде́ла до́ма и чита́ла. 3. Что де́лала </a:t>
            </a:r>
            <a:r>
              <a:rPr lang="ru-RU" u="sng" dirty="0" smtClean="0"/>
              <a:t>Татья́на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у́тром? – </a:t>
            </a:r>
            <a:r>
              <a:rPr lang="ru-RU" u="sng" dirty="0" smtClean="0"/>
              <a:t>Татья́на </a:t>
            </a:r>
            <a:r>
              <a:rPr lang="ru-RU" dirty="0" smtClean="0"/>
              <a:t>у́тром гото́вила обе́д. 4. Что де́лал Андре́й </a:t>
            </a:r>
            <a:r>
              <a:rPr lang="ru-RU" u="sng" dirty="0" smtClean="0"/>
              <a:t>ве́чером?</a:t>
            </a:r>
            <a:r>
              <a:rPr lang="ru-RU" dirty="0" smtClean="0"/>
              <a:t> – </a:t>
            </a:r>
            <a:r>
              <a:rPr lang="ru-RU" u="sng" dirty="0" smtClean="0"/>
              <a:t>Ве́чером</a:t>
            </a:r>
            <a:r>
              <a:rPr lang="ru-RU" dirty="0" smtClean="0"/>
              <a:t> Андре́й смотре́л телеви́зор. 5. Что вы делали </a:t>
            </a:r>
            <a:r>
              <a:rPr lang="ru-RU" u="sng" dirty="0" smtClean="0"/>
              <a:t>вчера́?</a:t>
            </a:r>
            <a:r>
              <a:rPr lang="ru-RU" dirty="0" smtClean="0"/>
              <a:t> – </a:t>
            </a:r>
            <a:r>
              <a:rPr lang="ru-RU" u="sng" dirty="0" smtClean="0"/>
              <a:t>Вчера́ </a:t>
            </a:r>
            <a:r>
              <a:rPr lang="ru-RU" dirty="0" smtClean="0"/>
              <a:t>мы ходи́ли в кино́. 6. Что они делали </a:t>
            </a:r>
            <a:r>
              <a:rPr lang="ru-RU" u="sng" dirty="0" smtClean="0"/>
              <a:t>вчера́?</a:t>
            </a:r>
            <a:r>
              <a:rPr lang="ru-RU" dirty="0" smtClean="0"/>
              <a:t> – </a:t>
            </a:r>
            <a:r>
              <a:rPr lang="ru-RU" u="sng" dirty="0" smtClean="0"/>
              <a:t>Вчера́ </a:t>
            </a:r>
            <a:r>
              <a:rPr lang="ru-RU" dirty="0" smtClean="0"/>
              <a:t>они́ игра́ли в ша́хматы.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56032" algn="just">
              <a:buNone/>
            </a:pPr>
            <a:r>
              <a:rPr lang="ru-RU" sz="2700" dirty="0" smtClean="0">
                <a:solidFill>
                  <a:srgbClr val="FF0000"/>
                </a:solidFill>
              </a:rPr>
              <a:t>Прочита́йте предложе́ния. Скажи́те: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Font typeface="Wingdings" pitchFamily="2" charset="2"/>
              <a:buChar char="v"/>
            </a:pPr>
            <a:r>
              <a:rPr lang="ru-RU" dirty="0" smtClean="0"/>
              <a:t>Како́й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род</a:t>
            </a:r>
            <a:r>
              <a:rPr lang="ru-RU" dirty="0" smtClean="0"/>
              <a:t> у существи́тельных и глаго́лов проше́дшего вре́мени? </a:t>
            </a:r>
          </a:p>
          <a:p>
            <a:pPr indent="256032" algn="just">
              <a:buNone/>
            </a:pPr>
            <a:r>
              <a:rPr lang="ru-RU" dirty="0" smtClean="0"/>
              <a:t> </a:t>
            </a:r>
          </a:p>
          <a:p>
            <a:pPr indent="256032" algn="just">
              <a:buNone/>
            </a:pPr>
            <a:r>
              <a:rPr lang="ru-RU" dirty="0" smtClean="0"/>
              <a:t>1. </a:t>
            </a:r>
            <a:r>
              <a:rPr lang="ru-RU" i="1" dirty="0" smtClean="0"/>
              <a:t>Маши́на рабо́тала хорошо́. </a:t>
            </a:r>
            <a:r>
              <a:rPr lang="ru-RU" dirty="0" smtClean="0"/>
              <a:t>2. </a:t>
            </a:r>
            <a:r>
              <a:rPr lang="ru-RU" i="1" dirty="0" smtClean="0"/>
              <a:t>Ра́дио молча́ло. </a:t>
            </a:r>
            <a:r>
              <a:rPr lang="ru-RU" dirty="0" smtClean="0"/>
              <a:t>3. </a:t>
            </a:r>
            <a:r>
              <a:rPr lang="ru-RU" i="1" dirty="0" smtClean="0"/>
              <a:t>Арти́ст пел.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Font typeface="Wingdings" pitchFamily="2" charset="2"/>
              <a:buChar char="v"/>
            </a:pPr>
            <a:r>
              <a:rPr lang="ru-RU" dirty="0" smtClean="0"/>
              <a:t>Како́е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число́</a:t>
            </a:r>
            <a:r>
              <a:rPr lang="ru-RU" dirty="0" smtClean="0"/>
              <a:t> у существи́тельных и глаго́лов?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</a:t>
            </a:r>
            <a:r>
              <a:rPr lang="ru-RU" i="1" dirty="0" smtClean="0"/>
              <a:t>Де́вочка игра́ла. </a:t>
            </a:r>
            <a:r>
              <a:rPr lang="ru-RU" dirty="0" smtClean="0"/>
              <a:t>2. </a:t>
            </a:r>
            <a:r>
              <a:rPr lang="ru-RU" i="1" dirty="0" smtClean="0"/>
              <a:t>Мои́ друзья́ вчера́ дежу́рили. </a:t>
            </a:r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ОКОНЧАНИЯ ГЛАГОЛОВ </a:t>
            </a:r>
            <a:br>
              <a:rPr lang="ru-RU" dirty="0" smtClean="0"/>
            </a:br>
            <a:r>
              <a:rPr lang="ru-RU" dirty="0" smtClean="0"/>
              <a:t>В ПРОШЕДШЕМ ВРЕМЕНИ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5992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4336">
                <a:tc gridSpan="2"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Единственное число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дио)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0" strike="noStrike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Множественное число</a:t>
                      </a:r>
                      <a:endParaRPr lang="ru-RU" b="0" strike="noStrike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Они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молча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л-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928694"/>
          </a:xfrm>
        </p:spPr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Вме́сто то́чек употреби́те да́нные глаго́лы в проше́дшем вре́мени.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2786059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1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Ходи́ть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Смотре́ть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Мари́я, ты … в выходно́й день в теа́тр?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Да.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кто … с тобо́й?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Подру́га.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куда́ … роди́тели?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Они́ … в го́сти.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То́ня, ты … после́дний фильм?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Како́й?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«Слу́чай на реке́».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Да, … 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Ви́ктор?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Мы вме́сте … вчера́.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/>
          <a:lstStyle/>
          <a:p>
            <a:pPr>
              <a:buNone/>
            </a:pPr>
            <a:endParaRPr lang="ru-RU" sz="25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1571612"/>
          <a:ext cx="6096000" cy="439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Когда́ оди́н челове́к говори́т: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Друго́й мо́жет сказа́ть: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Ты уже́ вы́полнил э́то упражне́ние?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ты?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Вы́полнил.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Ещё не вы́полнил.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Давно́.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Нет, забы́л вы́полнить.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Я получи́л вчера́ письмо́ от дру́га.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Я то́же получи́л вчера́ письмо́.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я получи́л вчера́ телегра́мму.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Что пи́шет твой друг?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Где он живёт?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Он поступи́л в институ́т?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4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Что мо́жно сказа́ть в э́тих слу́чаях?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Ты ходи́ла вчера́ в кино́? 2. Твой друг поступи́л в те́хникум? 3. Я вы́писал техни́ческий журна́л. 4. Она́ изуча́ла ру́сский язы́к.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Соста́вьте и запиши́те предложе́ния с глаго́лами </a:t>
            </a:r>
            <a:r>
              <a:rPr lang="ru-RU" i="1" dirty="0" smtClean="0">
                <a:solidFill>
                  <a:schemeClr val="accent1"/>
                </a:solidFill>
              </a:rPr>
              <a:t>игра́ть, слу́шать, смотре́ть, е́хать, чита́ть, гуля́ть, петь, танцева́ть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фо́рме проше́дшего вре́мени же́нского ро́да.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  <a:solidFill>
            <a:schemeClr val="bg2"/>
          </a:solidFill>
        </p:spPr>
        <p:txBody>
          <a:bodyPr>
            <a:normAutofit fontScale="32500" lnSpcReduction="20000"/>
          </a:bodyPr>
          <a:lstStyle/>
          <a:p>
            <a:pPr indent="256032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Прочита́йте. 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5800" dirty="0" smtClean="0"/>
              <a:t>ЧЕТЫ́РЕ СЕСТРЫ́</a:t>
            </a:r>
          </a:p>
          <a:p>
            <a:pPr algn="just">
              <a:buNone/>
            </a:pPr>
            <a:r>
              <a:rPr lang="ru-RU" sz="5800" dirty="0" smtClean="0"/>
              <a:t> </a:t>
            </a:r>
          </a:p>
          <a:p>
            <a:pPr indent="256032" algn="just">
              <a:buNone/>
            </a:pPr>
            <a:r>
              <a:rPr lang="ru-RU" sz="5800" dirty="0" smtClean="0"/>
              <a:t>Живу́т четы́ре сестры́: Ма́ша, Вале́рия, Ли́да и Тама́ра. Ка́ждая из четырёх сестёр игра́ет на одно́м музыка́льном инструме́нте и зна́ет оди́н иностра́нный язы́к. Ма́ша игра́ет на аккордео́не. Та, кото́рая говори́т по-францу́зски, игра́ет на скри́пке. Одна́ из них игра́ет на гита́ре. Её зову́т не Вале́рия. Де́вушка, кото́рая говори́т по-неме́цки, не Ли́да. Ма́ша зна́ет италья́нский язы́к. Тама́ра не игра́ет на скри́пке и не говори́т по-англи́йски. Вале́рия не зна́ет францу́зского языка́. Ли́да не игра́ет на пиани́но. Та, кото́рая игра́ет на гита́ре, не говори́т по-италья́нски. </a:t>
            </a:r>
          </a:p>
          <a:p>
            <a:pPr indent="256032">
              <a:buNone/>
            </a:pPr>
            <a:r>
              <a:rPr lang="ru-RU" sz="5800" dirty="0" smtClean="0"/>
              <a:t> </a:t>
            </a:r>
          </a:p>
          <a:p>
            <a:pPr indent="256032">
              <a:buNone/>
            </a:pPr>
            <a:endParaRPr lang="ru-RU" dirty="0" smtClean="0"/>
          </a:p>
          <a:p>
            <a:pPr indent="256032">
              <a:buNone/>
            </a:pPr>
            <a:endParaRPr lang="ru-RU" dirty="0" smtClean="0"/>
          </a:p>
          <a:p>
            <a:pPr indent="256032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На како́м музыка́льном инструме́нте игра́ет Вале́рия и како́й язы́к она́ изуча́ет? </a:t>
            </a:r>
          </a:p>
          <a:p>
            <a:pPr indent="256032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Спиши́те текст. Употреби́те глаго́лы в проше́дшем вре́мени.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Употреби́те в вопро́се глаго́л </a:t>
            </a:r>
            <a:r>
              <a:rPr lang="ru-RU" i="1" dirty="0" smtClean="0">
                <a:solidFill>
                  <a:schemeClr val="tx2"/>
                </a:solidFill>
              </a:rPr>
              <a:t>де́лать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фо́рме проше́дшего вре́мени. </a:t>
            </a:r>
            <a:r>
              <a:rPr lang="ru-RU" i="1" dirty="0" smtClean="0">
                <a:solidFill>
                  <a:srgbClr val="FF0000"/>
                </a:solidFill>
              </a:rPr>
              <a:t>  </a:t>
            </a:r>
            <a:endParaRPr lang="ru-RU" dirty="0" smtClean="0">
              <a:solidFill>
                <a:srgbClr val="FF0000"/>
              </a:solidFill>
            </a:endParaRP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Что ты вчера́ … ? 2. Что она́ вчера́ … ? 3. Что вы … во дворе́? 4. Бори́с неда́вно был в Ми́нске. – Что он там … ? 5. Ле́том моя́ подру́га жила́ в дере́вне. – Что она там … ? 6. Мои́ друзья́ вчера́ до́лго остава́лись в це́хе. – Что они там … ?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УПРАЖНЕНИЕ 8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Зако́нчите предложе́ния.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… зову́т Никола́й. 2. Знако́мьтесь, пожа́луйста, … . 3. Мне нра́вится … . 4. Я люблю́ … . 5. В выходно́й день мы е́здили за́ город и игра́ли там в … . 6. Ве́чером мы собира́лись у Нази́ры. Исканде́р игра́л на … , а она́ пе́ла наро́дные пе́сни.   </a:t>
            </a:r>
          </a:p>
          <a:p>
            <a:pPr indent="256032" algn="just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Напиши́те по вопро́сам сочине́ние на те́му «Мой друг».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b="1" dirty="0" smtClean="0"/>
              <a:t>Вопросы:</a:t>
            </a:r>
          </a:p>
          <a:p>
            <a:pPr indent="256032" algn="just">
              <a:buNone/>
            </a:pPr>
            <a:r>
              <a:rPr lang="ru-RU" dirty="0" smtClean="0"/>
              <a:t>Как зову́т ва́шего дру́га? </a:t>
            </a:r>
          </a:p>
          <a:p>
            <a:pPr indent="256032" algn="just">
              <a:buNone/>
            </a:pPr>
            <a:r>
              <a:rPr lang="ru-RU" dirty="0" smtClean="0"/>
              <a:t>Кто он? </a:t>
            </a:r>
          </a:p>
          <a:p>
            <a:pPr indent="256032" algn="just">
              <a:buNone/>
            </a:pPr>
            <a:r>
              <a:rPr lang="ru-RU" dirty="0" smtClean="0"/>
              <a:t>Где он живёт? </a:t>
            </a:r>
          </a:p>
          <a:p>
            <a:pPr indent="256032" algn="just">
              <a:buNone/>
            </a:pPr>
            <a:r>
              <a:rPr lang="ru-RU" dirty="0" smtClean="0"/>
              <a:t>Где он рабо́тает? </a:t>
            </a:r>
          </a:p>
          <a:p>
            <a:pPr indent="256032" algn="just">
              <a:buNone/>
            </a:pPr>
            <a:r>
              <a:rPr lang="ru-RU" dirty="0" smtClean="0"/>
              <a:t>Что он де́лает в выходно́й день?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Благодарю за внимание! </a:t>
            </a:r>
          </a:p>
          <a:p>
            <a:pPr algn="ctr">
              <a:buNone/>
            </a:pPr>
            <a:r>
              <a:rPr lang="ru-RU" dirty="0" smtClean="0"/>
              <a:t>Желаю успехов в овладении русским языком!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Составила: Н.Н. Гордей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В ру́сском языке́ есть просты́е предложе́ния и сло́жные. Сло́жные предложе́ния состоя́т из двух и́ли не́скольких просты́х предложе́ний. 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Просты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 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Сло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жные 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1. Мой о́тец рабо́тал на заво́де. Моя́ мать рабо́тала в шко́ле.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2. Мой о́тец рабо́тал на заво́де. Моя́ мать рабо́тала на заво́де. 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3. Мой о́тец рабо́тал на заво́де. Моя́ мать рабо́тала в шко́ле.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4. На́ша семья́ была́ больша́я. Жи́ли мы дру́жно.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5. Моя́ мла́дшая сестра́ ходи́ла в де́тский сад. Де́тский сад находи́лся недалеко́ от на́шего до́ма.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Мой о́тец рабо́тал на заво́де, моя́ мать рабо́тала в шко́ле.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Мой о́тец рабо́тал на заво́де, и моя́ мать рабо́тала на заво́де.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Мой о́тец рабо́тал на заво́де, а моя́ мать рабо́тала в шко́ле.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4. На́ша семья́ была́ больша́я, но жи́ли мы дру́жно.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5. Моя́ мла́дшая сестра́ ходи́ла в де́тский сад, (како́й?) кото́рый находи́лся недалеко́ от на́шего до́ма.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 algn="ctr">
              <a:buNone/>
            </a:pPr>
            <a:r>
              <a:rPr lang="ru-RU" dirty="0" smtClean="0"/>
              <a:t>Ме́жду просты́ми предложе́ниями в соста́ве сло́жного предложе́ния на́до ста́вить запяту́ю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 </a:t>
            </a:r>
          </a:p>
          <a:p>
            <a:pPr indent="256032" algn="just">
              <a:buNone/>
            </a:pPr>
            <a:r>
              <a:rPr lang="ru-RU" i="1" dirty="0" smtClean="0"/>
              <a:t>Мой о́тец рабо́тал на заво́де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/>
              <a:t> а моя́ мать рабо́тала в шко́ле.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ДРУЗЬЯ (ТЕКСТ)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>
            <a:normAutofit fontScale="25000" lnSpcReduction="20000"/>
          </a:bodyPr>
          <a:lstStyle/>
          <a:p>
            <a:pPr indent="256032" algn="just">
              <a:buNone/>
            </a:pPr>
            <a:r>
              <a:rPr lang="ru-RU" sz="7000" dirty="0" smtClean="0"/>
              <a:t>Меня́ зову́т Ния́з. Я то́карь. Сейча́с я служу́ в а́рмии, а ра́ньше рабо́тал на заво́де. Мои́ друзья́ – Назы́м, Габба́с и Мухли́с – та́кже рабо́тали на заво́де. Назы́м – меха́ник, Габба́с – монтёр, а Мухли́с – сле́сарь. Они́ люби́ли свою́ рабо́ту. </a:t>
            </a:r>
          </a:p>
          <a:p>
            <a:pPr indent="256032" algn="just">
              <a:buNone/>
            </a:pPr>
            <a:r>
              <a:rPr lang="ru-RU" sz="7000" dirty="0" smtClean="0"/>
              <a:t>Ве́чером мы обы́чно отдыха́ли, люби́ли чита́ть техни́ческие журна́лы. Игра́ли в ша́хматы и́ли в компью́терные и́гры, гуля́ли, ча́сто ходи́ли в кино́. Мы смотре́ли все но́вые кинофи́льмы. С на́ми ча́сто ходи́ла гуля́ть сестра́ Назы́ма Нази́ра. Мы люби́ли та́кже петь, танцева́ть. </a:t>
            </a:r>
          </a:p>
          <a:p>
            <a:pPr indent="256032" algn="just">
              <a:buNone/>
            </a:pPr>
            <a:r>
              <a:rPr lang="ru-RU" sz="7000" dirty="0" smtClean="0"/>
              <a:t>Я и мои́ друзья́ изуча́ли ру́сский язы́к. Осо́бенно хорошо́ занима́лся Назы́м. Он по́мнил все слова́ и те́ксты, наприме́р: «Пе́рвое знако́мство», «Кварти́ра», «Я изуча́ю ру́сский язы́к». Иногда́ мы проси́ли его́ рассказа́ть что́-либо на ру́сском языке́ и посчита́ть по-ру́сски. Назы́м сиде́л и́ли ходи́л по ко́мнате и говори́л. А мы молча́ли и слу́шали, а пото́м произноси́ли зву́ки и сло́ги. По́сле э́того мы повторя́ли слова́ и выполня́ли упражне́ния. </a:t>
            </a:r>
          </a:p>
          <a:p>
            <a:pPr indent="256032" algn="just">
              <a:buNone/>
            </a:pPr>
            <a:r>
              <a:rPr lang="ru-RU" sz="7000" dirty="0" smtClean="0"/>
              <a:t>Назы́м ча́сто дава́л нам но́вые кни́ги и журна́лы на ру́сском языке́, и мы с удово́льствием чита́ли их. </a:t>
            </a:r>
          </a:p>
          <a:p>
            <a:pPr indent="256032" algn="just">
              <a:buNone/>
            </a:pPr>
            <a:r>
              <a:rPr lang="ru-RU" sz="7000" dirty="0" smtClean="0"/>
              <a:t>Тепе́рь мои́ друзья́ та́кже слу́жат в а́рмии.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86380" y="1000108"/>
            <a:ext cx="3383280" cy="877824"/>
          </a:xfr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ПРОФЕССИЯ ТОКАРЬ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То́карь</a:t>
            </a:r>
            <a:r>
              <a:rPr lang="ru-RU" sz="2000" b="1" dirty="0" smtClean="0"/>
              <a:t> </a:t>
            </a:r>
            <a:r>
              <a:rPr lang="ru-RU" sz="2000" i="1" dirty="0" smtClean="0"/>
              <a:t>м.</a:t>
            </a:r>
            <a:r>
              <a:rPr lang="ru-RU" sz="2000" b="1" dirty="0" smtClean="0"/>
              <a:t> </a:t>
            </a:r>
            <a:r>
              <a:rPr lang="ru-RU" sz="2000" dirty="0" smtClean="0"/>
              <a:t>Рабо́чий</a:t>
            </a:r>
            <a:r>
              <a:rPr lang="ru-RU" sz="2000" dirty="0" smtClean="0"/>
              <a:t>, </a:t>
            </a:r>
            <a:r>
              <a:rPr lang="ru-RU" sz="2000" dirty="0" smtClean="0"/>
              <a:t>кото́рый</a:t>
            </a:r>
            <a:r>
              <a:rPr lang="ru-RU" sz="2000" dirty="0" smtClean="0"/>
              <a:t> </a:t>
            </a:r>
            <a:r>
              <a:rPr lang="ru-RU" sz="2000" dirty="0" smtClean="0"/>
              <a:t>занима́ется</a:t>
            </a:r>
            <a:r>
              <a:rPr lang="ru-RU" sz="2000" dirty="0" smtClean="0"/>
              <a:t> </a:t>
            </a:r>
            <a:r>
              <a:rPr lang="ru-RU" sz="2000" dirty="0" smtClean="0"/>
              <a:t>механи́ческой</a:t>
            </a:r>
            <a:r>
              <a:rPr lang="ru-RU" sz="2000" dirty="0" smtClean="0"/>
              <a:t> </a:t>
            </a:r>
            <a:r>
              <a:rPr lang="ru-RU" sz="2000" dirty="0" smtClean="0"/>
              <a:t>обрабо́ткой</a:t>
            </a:r>
            <a:r>
              <a:rPr lang="ru-RU" sz="2000" dirty="0" smtClean="0"/>
              <a:t> </a:t>
            </a:r>
            <a:r>
              <a:rPr lang="ru-RU" sz="2000" dirty="0" smtClean="0"/>
              <a:t>мета́лла</a:t>
            </a:r>
            <a:r>
              <a:rPr lang="ru-RU" sz="2000" dirty="0" smtClean="0"/>
              <a:t>, </a:t>
            </a:r>
            <a:r>
              <a:rPr lang="ru-RU" sz="2000" dirty="0" smtClean="0"/>
              <a:t>де́рева</a:t>
            </a:r>
            <a:r>
              <a:rPr lang="ru-RU" sz="2000" dirty="0" smtClean="0"/>
              <a:t> и </a:t>
            </a:r>
            <a:r>
              <a:rPr lang="ru-RU" sz="2000" dirty="0" smtClean="0"/>
              <a:t>други́х</a:t>
            </a:r>
            <a:r>
              <a:rPr lang="ru-RU" sz="2000" dirty="0" smtClean="0"/>
              <a:t> </a:t>
            </a:r>
            <a:r>
              <a:rPr lang="ru-RU" sz="2000" dirty="0" smtClean="0"/>
              <a:t>материа́лов</a:t>
            </a:r>
            <a:r>
              <a:rPr lang="ru-RU" sz="2000" dirty="0" smtClean="0"/>
              <a:t> </a:t>
            </a:r>
            <a:r>
              <a:rPr lang="ru-RU" sz="2000" dirty="0" smtClean="0"/>
              <a:t>посре́дством</a:t>
            </a:r>
            <a:r>
              <a:rPr lang="ru-RU" sz="2000" dirty="0" smtClean="0"/>
              <a:t> </a:t>
            </a:r>
            <a:r>
              <a:rPr lang="ru-RU" sz="2000" dirty="0" smtClean="0"/>
              <a:t>обто́чки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токар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788716"/>
            <a:ext cx="5102225" cy="3826669"/>
          </a:xfrm>
          <a:blipFill>
            <a:blip r:embed="rId3"/>
            <a:tile tx="0" ty="0" sx="100000" sy="100000" flip="none" algn="tl"/>
          </a:blip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ПРОФЕССИЯ МЕХАНИК</a:t>
            </a:r>
            <a:endParaRPr lang="ru-RU" sz="2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Меха́ник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smtClean="0"/>
              <a:t>м.</a:t>
            </a:r>
            <a:r>
              <a:rPr lang="ru-RU" sz="2000" b="1" dirty="0" smtClean="0"/>
              <a:t> </a:t>
            </a:r>
            <a:r>
              <a:rPr lang="ru-RU" sz="2000" dirty="0" smtClean="0"/>
              <a:t>Тот</a:t>
            </a:r>
            <a:r>
              <a:rPr lang="ru-RU" sz="2000" dirty="0" smtClean="0"/>
              <a:t>, кто </a:t>
            </a:r>
            <a:r>
              <a:rPr lang="ru-RU" sz="2000" dirty="0" smtClean="0"/>
              <a:t>занима́ется</a:t>
            </a:r>
            <a:r>
              <a:rPr lang="ru-RU" sz="2000" dirty="0" smtClean="0"/>
              <a:t> </a:t>
            </a:r>
            <a:r>
              <a:rPr lang="ru-RU" sz="2000" dirty="0" smtClean="0"/>
              <a:t>эксплуата́цией</a:t>
            </a:r>
            <a:r>
              <a:rPr lang="ru-RU" sz="2000" dirty="0" smtClean="0"/>
              <a:t> и </a:t>
            </a:r>
            <a:r>
              <a:rPr lang="ru-RU" sz="2000" dirty="0" smtClean="0"/>
              <a:t>ремо́нтом</a:t>
            </a:r>
            <a:r>
              <a:rPr lang="ru-RU" sz="2000" dirty="0" smtClean="0"/>
              <a:t> </a:t>
            </a:r>
            <a:r>
              <a:rPr lang="ru-RU" sz="2000" dirty="0" smtClean="0"/>
              <a:t>маши́н</a:t>
            </a:r>
            <a:r>
              <a:rPr lang="ru-RU" sz="2000" dirty="0" smtClean="0"/>
              <a:t> </a:t>
            </a:r>
            <a:r>
              <a:rPr lang="ru-RU" sz="2000" dirty="0" smtClean="0"/>
              <a:t>и</a:t>
            </a:r>
            <a:r>
              <a:rPr lang="ru-RU" sz="2000" dirty="0" smtClean="0"/>
              <a:t> </a:t>
            </a:r>
            <a:r>
              <a:rPr lang="ru-RU" sz="2000" dirty="0" smtClean="0"/>
              <a:t>механи́змов</a:t>
            </a:r>
            <a:r>
              <a:rPr lang="ru-RU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  <p:pic>
        <p:nvPicPr>
          <p:cNvPr id="10" name="Содержимое 9" descr="меха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0564" y="776288"/>
            <a:ext cx="3865897" cy="585152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ПРОФЕССИЯ МОНТЁР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429256" y="2000240"/>
            <a:ext cx="3383280" cy="461772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Монтёр</a:t>
            </a:r>
            <a:r>
              <a:rPr lang="ru-RU" sz="2000" b="1" dirty="0" smtClean="0"/>
              <a:t> </a:t>
            </a:r>
            <a:r>
              <a:rPr lang="ru-RU" sz="2000" i="1" dirty="0" smtClean="0">
                <a:hlinkClick r:id="rId2"/>
              </a:rPr>
              <a:t>м.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1.</a:t>
            </a:r>
            <a:r>
              <a:rPr lang="ru-RU" sz="2000" dirty="0" smtClean="0"/>
              <a:t> </a:t>
            </a:r>
            <a:r>
              <a:rPr lang="ru-RU" sz="2000" dirty="0" smtClean="0"/>
              <a:t>Сбо́рщик</a:t>
            </a:r>
            <a:r>
              <a:rPr lang="ru-RU" sz="2000" dirty="0" smtClean="0"/>
              <a:t>, </a:t>
            </a:r>
            <a:r>
              <a:rPr lang="ru-RU" sz="2000" dirty="0" smtClean="0"/>
              <a:t>устано́вщик</a:t>
            </a:r>
            <a:r>
              <a:rPr lang="ru-RU" sz="2000" dirty="0" smtClean="0"/>
              <a:t> </a:t>
            </a:r>
            <a:r>
              <a:rPr lang="ru-RU" sz="2000" dirty="0" smtClean="0"/>
              <a:t>маши́н</a:t>
            </a:r>
            <a:r>
              <a:rPr lang="ru-RU" sz="2000" dirty="0" smtClean="0"/>
              <a:t>, </a:t>
            </a:r>
            <a:r>
              <a:rPr lang="ru-RU" sz="2000" dirty="0" smtClean="0"/>
              <a:t>механи́змов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2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  <a:r>
              <a:rPr lang="ru-RU" sz="2000" dirty="0" smtClean="0"/>
              <a:t>Специали́ст</a:t>
            </a:r>
            <a:r>
              <a:rPr lang="ru-RU" sz="2000" dirty="0" smtClean="0"/>
              <a:t> </a:t>
            </a:r>
            <a:r>
              <a:rPr lang="ru-RU" sz="2000" dirty="0" smtClean="0"/>
              <a:t>по </a:t>
            </a:r>
            <a:r>
              <a:rPr lang="ru-RU" sz="2000" dirty="0" smtClean="0"/>
              <a:t>электри́ческому</a:t>
            </a:r>
            <a:r>
              <a:rPr lang="ru-RU" sz="2000" dirty="0" smtClean="0"/>
              <a:t> </a:t>
            </a:r>
            <a:r>
              <a:rPr lang="ru-RU" sz="2000" dirty="0" smtClean="0"/>
              <a:t>обору́дованию</a:t>
            </a:r>
            <a:r>
              <a:rPr lang="ru-RU" sz="2000" dirty="0" smtClean="0"/>
              <a:t>, </a:t>
            </a:r>
            <a:r>
              <a:rPr lang="ru-RU" sz="2000" dirty="0" smtClean="0"/>
              <a:t>прово́дке</a:t>
            </a:r>
            <a:r>
              <a:rPr lang="ru-RU" sz="2000" dirty="0" smtClean="0"/>
              <a:t>, электромонтёр.</a:t>
            </a:r>
          </a:p>
          <a:p>
            <a:endParaRPr lang="ru-RU" dirty="0"/>
          </a:p>
        </p:txBody>
      </p:sp>
      <p:pic>
        <p:nvPicPr>
          <p:cNvPr id="7" name="Содержимое 6" descr="monter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400" y="1788716"/>
            <a:ext cx="5102225" cy="382666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ПРОФЕССИЯ СЛЕСАРЬ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Сле́сарь</a:t>
            </a:r>
            <a:r>
              <a:rPr lang="ru-RU" sz="2000" b="1" dirty="0" smtClean="0"/>
              <a:t> </a:t>
            </a:r>
            <a:r>
              <a:rPr lang="ru-RU" sz="2000" i="1" dirty="0" smtClean="0"/>
              <a:t>м.</a:t>
            </a:r>
            <a:r>
              <a:rPr lang="ru-RU" sz="2000" b="1" dirty="0" smtClean="0"/>
              <a:t> </a:t>
            </a:r>
            <a:r>
              <a:rPr lang="ru-RU" sz="2000" dirty="0" smtClean="0"/>
              <a:t>Рабо́чий</a:t>
            </a:r>
            <a:r>
              <a:rPr lang="ru-RU" sz="2000" dirty="0" smtClean="0"/>
              <a:t>, </a:t>
            </a:r>
            <a:r>
              <a:rPr lang="ru-RU" sz="2000" dirty="0" smtClean="0"/>
              <a:t>кото́рый</a:t>
            </a:r>
            <a:r>
              <a:rPr lang="ru-RU" sz="2000" dirty="0" smtClean="0"/>
              <a:t> </a:t>
            </a:r>
            <a:r>
              <a:rPr lang="ru-RU" sz="2000" dirty="0" smtClean="0"/>
              <a:t>занима́ется</a:t>
            </a:r>
            <a:r>
              <a:rPr lang="ru-RU" sz="2000" dirty="0" smtClean="0"/>
              <a:t> </a:t>
            </a:r>
            <a:r>
              <a:rPr lang="ru-RU" sz="2000" dirty="0" smtClean="0"/>
              <a:t>ручно́й</a:t>
            </a:r>
            <a:r>
              <a:rPr lang="ru-RU" sz="2000" dirty="0" smtClean="0"/>
              <a:t> </a:t>
            </a:r>
            <a:r>
              <a:rPr lang="ru-RU" sz="2000" dirty="0" smtClean="0"/>
              <a:t>обрабо́ткой</a:t>
            </a:r>
            <a:r>
              <a:rPr lang="ru-RU" sz="2000" dirty="0" smtClean="0"/>
              <a:t> </a:t>
            </a:r>
            <a:r>
              <a:rPr lang="ru-RU" sz="2000" dirty="0" smtClean="0"/>
              <a:t>мета́ллов</a:t>
            </a:r>
            <a:r>
              <a:rPr lang="ru-RU" sz="2000" dirty="0" smtClean="0"/>
              <a:t>, </a:t>
            </a:r>
            <a:r>
              <a:rPr lang="ru-RU" sz="2000" dirty="0" smtClean="0"/>
              <a:t>сбо́ркой</a:t>
            </a:r>
            <a:r>
              <a:rPr lang="ru-RU" sz="2000" dirty="0" smtClean="0"/>
              <a:t> </a:t>
            </a:r>
            <a:r>
              <a:rPr lang="ru-RU" sz="2000" dirty="0" smtClean="0"/>
              <a:t>маши́н</a:t>
            </a:r>
            <a:r>
              <a:rPr lang="ru-RU" sz="2000" dirty="0" smtClean="0"/>
              <a:t> и </a:t>
            </a:r>
            <a:r>
              <a:rPr lang="ru-RU" sz="2000" dirty="0" smtClean="0"/>
              <a:t>обору́дования</a:t>
            </a:r>
            <a:r>
              <a:rPr lang="ru-RU" sz="2000" dirty="0" smtClean="0"/>
              <a:t>, </a:t>
            </a:r>
            <a:r>
              <a:rPr lang="ru-RU" sz="2000" dirty="0" smtClean="0"/>
              <a:t>почи́нкой</a:t>
            </a:r>
            <a:r>
              <a:rPr lang="ru-RU" sz="2000" dirty="0" smtClean="0"/>
              <a:t> </a:t>
            </a:r>
            <a:r>
              <a:rPr lang="ru-RU" sz="2000" dirty="0" smtClean="0"/>
              <a:t>металли́ческих</a:t>
            </a:r>
            <a:r>
              <a:rPr lang="ru-RU" sz="2000" dirty="0" smtClean="0"/>
              <a:t> </a:t>
            </a:r>
            <a:r>
              <a:rPr lang="ru-RU" sz="2000" dirty="0" smtClean="0"/>
              <a:t>изде́лий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слесар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2000458"/>
            <a:ext cx="5102225" cy="340318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4FA149A-9B0F-4787-85DB-87FB97D7E67E}"/>
</file>

<file path=customXml/itemProps2.xml><?xml version="1.0" encoding="utf-8"?>
<ds:datastoreItem xmlns:ds="http://schemas.openxmlformats.org/officeDocument/2006/customXml" ds:itemID="{E3CD0AA2-08CB-41DC-AA70-8F08A488A04D}"/>
</file>

<file path=customXml/itemProps3.xml><?xml version="1.0" encoding="utf-8"?>
<ds:datastoreItem xmlns:ds="http://schemas.openxmlformats.org/officeDocument/2006/customXml" ds:itemID="{A5F6BF7E-C7ED-41EA-A60A-C1FD88A328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1416</Words>
  <Application>Microsoft Office PowerPoint</Application>
  <PresentationFormat>Экран (4:3)</PresentationFormat>
  <Paragraphs>217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ПРОШЕДШЕЕ ВРЕМЯ ГЛАГОЛОВ. ПОНЯТИЕ О ПРОСТОМ  И СЛОЖНОМ ПРЕДЛОЖЕНИИ</vt:lpstr>
      <vt:lpstr>ОКОНЧАНИЯ ГЛАГОЛОВ  В ПРОШЕДШЕМ ВРЕМЕНИ  </vt:lpstr>
      <vt:lpstr>В ру́сском языке́ есть просты́е предложе́ния и сло́жные. Сло́жные предложе́ния состоя́т из двух и́ли не́скольких просты́х предложе́ний.  </vt:lpstr>
      <vt:lpstr>ЗАПОМНИТЕ!</vt:lpstr>
      <vt:lpstr>ДРУЗЬЯ (ТЕКСТ) </vt:lpstr>
      <vt:lpstr>ПРОФЕССИЯ ТОКАРЬ</vt:lpstr>
      <vt:lpstr>ПРОФЕССИЯ МЕХАНИК</vt:lpstr>
      <vt:lpstr>ПРОФЕССИЯ МОНТЁР</vt:lpstr>
      <vt:lpstr>ПРОФЕССИЯ СЛЕСАРЬ</vt:lpstr>
      <vt:lpstr>Задание 1 </vt:lpstr>
      <vt:lpstr>ПО-РУ́ССКИ ГОВОРЯ́Т ТАК: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УПРАЖНЕНИЕ 1</vt:lpstr>
      <vt:lpstr>УПРАЖНЕНИЕ 2</vt:lpstr>
      <vt:lpstr>УПРАЖНЕНИЕ 3</vt:lpstr>
      <vt:lpstr>УПРАЖНЕНИЕ 4</vt:lpstr>
      <vt:lpstr>УПРАЖНЕНИЕ 4 (ПРОДОЛЖЕНИЕ)</vt:lpstr>
      <vt:lpstr>УПРАЖНЕНИЕ 5</vt:lpstr>
      <vt:lpstr>УПРАЖНЕНИЕ 6 </vt:lpstr>
      <vt:lpstr>УПРАЖНЕНИЕ 7 </vt:lpstr>
      <vt:lpstr>УПРАЖНЕНИЕ 8 </vt:lpstr>
      <vt:lpstr>УПРАЖНЕНИЕ 9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Прошедшее время глаголов. Понятие о простом и сложном предложении</dc:title>
  <dc:subject>Русский язык как иностранный</dc:subject>
  <dc:creator>Н.Н. Гордей</dc:creator>
  <cp:lastModifiedBy>Admin</cp:lastModifiedBy>
  <cp:revision>176</cp:revision>
  <dcterms:created xsi:type="dcterms:W3CDTF">2014-04-13T12:14:43Z</dcterms:created>
  <dcterms:modified xsi:type="dcterms:W3CDTF">2014-04-21T14:42:30Z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